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udente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58" d="100"/>
          <a:sy n="58" d="100"/>
        </p:scale>
        <p:origin x="-2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C7F8D-7EE7-41AD-B4B4-8B0F66A7D2B7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8F6E2-4EE4-4BA3-B33C-42372413983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8F6E2-4EE4-4BA3-B33C-42372413983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8F6E2-4EE4-4BA3-B33C-42372413983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8F6E2-4EE4-4BA3-B33C-42372413983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61C542-AC3F-45F4-BA09-37529DE3F1E1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F6B57C-D270-46AB-A2CC-A240DF8F62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t.wikipedia.org/wiki/File:Filippino,_annunciazion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it.wikipedia.org/wiki/File:Cristo_crucificad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Harrington" pitchFamily="82" charset="0"/>
              </a:rPr>
              <a:t> </a:t>
            </a:r>
            <a:br>
              <a:rPr lang="it-IT" dirty="0" smtClean="0">
                <a:solidFill>
                  <a:srgbClr val="FF0000"/>
                </a:solidFill>
                <a:latin typeface="Harrington" pitchFamily="82" charset="0"/>
              </a:rPr>
            </a:br>
            <a:r>
              <a:rPr lang="it-IT" dirty="0" smtClean="0">
                <a:solidFill>
                  <a:srgbClr val="FF0000"/>
                </a:solidFill>
                <a:latin typeface="Harrington" pitchFamily="82" charset="0"/>
              </a:rPr>
              <a:t/>
            </a:r>
            <a:br>
              <a:rPr lang="it-IT" dirty="0" smtClean="0">
                <a:solidFill>
                  <a:srgbClr val="FF0000"/>
                </a:solidFill>
                <a:latin typeface="Harrington" pitchFamily="82" charset="0"/>
              </a:rPr>
            </a:br>
            <a:r>
              <a:rPr lang="it-IT" dirty="0" smtClean="0">
                <a:solidFill>
                  <a:srgbClr val="FF0000"/>
                </a:solidFill>
                <a:latin typeface="Harrington" pitchFamily="82" charset="0"/>
              </a:rPr>
              <a:t/>
            </a:r>
            <a:br>
              <a:rPr lang="it-IT" dirty="0" smtClean="0">
                <a:solidFill>
                  <a:srgbClr val="FF0000"/>
                </a:solidFill>
                <a:latin typeface="Harrington" pitchFamily="82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arrington" pitchFamily="82" charset="0"/>
              </a:rPr>
              <a:t> Il Concepimento di Gesù: </a:t>
            </a:r>
            <a:r>
              <a:rPr lang="it-IT" dirty="0" smtClean="0">
                <a:solidFill>
                  <a:srgbClr val="FF0000"/>
                </a:solidFill>
                <a:latin typeface="Harrington" pitchFamily="82" charset="0"/>
              </a:rPr>
              <a:t>L’Annunciazione</a:t>
            </a:r>
            <a:endParaRPr lang="it-IT" dirty="0"/>
          </a:p>
        </p:txBody>
      </p:sp>
      <p:pic>
        <p:nvPicPr>
          <p:cNvPr id="111618" name="Picture 2" descr="ascolta m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-442913"/>
            <a:ext cx="476250" cy="104775"/>
          </a:xfrm>
          <a:prstGeom prst="rect">
            <a:avLst/>
          </a:prstGeom>
          <a:noFill/>
        </p:spPr>
      </p:pic>
      <p:pic>
        <p:nvPicPr>
          <p:cNvPr id="111620" name="Picture 4" descr="ascolta m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-442913"/>
            <a:ext cx="476250" cy="104775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4067944" y="1484784"/>
            <a:ext cx="48245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Autore: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Filippo  Lippi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Secolo: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1460-1472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Vangelo: 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dwardian Script ITC" pitchFamily="66" charset="0"/>
              </a:rPr>
              <a:t>(Vangelo di Luca)</a:t>
            </a:r>
            <a:r>
              <a:rPr lang="it-IT" sz="2400" dirty="0" smtClean="0">
                <a:latin typeface="Blackadder ITC" pitchFamily="82" charset="0"/>
              </a:rPr>
              <a:t>l'angelo Gabriele fu mandato da Dio in una città della Galilea, chiamata Nàzaret, </a:t>
            </a:r>
            <a:r>
              <a:rPr lang="it-IT" sz="2400" baseline="30000" dirty="0" smtClean="0">
                <a:latin typeface="Blackadder ITC" pitchFamily="82" charset="0"/>
              </a:rPr>
              <a:t>27</a:t>
            </a:r>
            <a:r>
              <a:rPr lang="it-IT" sz="2400" dirty="0" smtClean="0">
                <a:latin typeface="Blackadder ITC" pitchFamily="82" charset="0"/>
              </a:rPr>
              <a:t>a una vergine, promessa sposa di un uomo della casa di Davide, di nome Giuseppe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Significato del quadro:</a:t>
            </a:r>
            <a:r>
              <a:rPr lang="it-IT" sz="2400" dirty="0" smtClean="0">
                <a:latin typeface="Blackadder ITC" pitchFamily="82" charset="0"/>
              </a:rPr>
              <a:t>Il giglio bianco che rappresenta la purezza</a:t>
            </a:r>
            <a:r>
              <a:rPr lang="it-IT" sz="2400" dirty="0" smtClean="0">
                <a:latin typeface="Blackadder ITC" pitchFamily="82" charset="0"/>
              </a:rPr>
              <a:t>. In </a:t>
            </a:r>
            <a:r>
              <a:rPr lang="it-IT" sz="2400" dirty="0" smtClean="0">
                <a:latin typeface="Blackadder ITC" pitchFamily="82" charset="0"/>
              </a:rPr>
              <a:t>alto a destra  si vede il  Padre Eterno tra angeli che,con raggi dorati invia la </a:t>
            </a:r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Colomba dello Spirito Santo.</a:t>
            </a: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Blackadder ITC" pitchFamily="82" charset="0"/>
            </a:endParaRPr>
          </a:p>
          <a:p>
            <a:endParaRPr lang="it-IT" sz="2400" dirty="0" smtClean="0">
              <a:latin typeface="Blackadder ITC" pitchFamily="82" charset="0"/>
            </a:endParaRPr>
          </a:p>
          <a:p>
            <a:endParaRPr lang="it-IT" sz="2400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pic>
        <p:nvPicPr>
          <p:cNvPr id="111624" name="Picture 8" descr="Annunciazione">
            <a:hlinkClick r:id="rId4" tooltip="Annunciazion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556792"/>
            <a:ext cx="3816424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bg2">
                    <a:lumMod val="50000"/>
                  </a:schemeClr>
                </a:solidFill>
                <a:latin typeface="Harrington" pitchFamily="82" charset="0"/>
              </a:rPr>
              <a:t>INCONTRI </a:t>
            </a:r>
            <a:r>
              <a:rPr lang="it-IT" sz="3600" dirty="0" err="1" smtClean="0">
                <a:solidFill>
                  <a:schemeClr val="bg2">
                    <a:lumMod val="50000"/>
                  </a:schemeClr>
                </a:solidFill>
                <a:latin typeface="Harrington" pitchFamily="82" charset="0"/>
              </a:rPr>
              <a:t>DI</a:t>
            </a:r>
            <a:r>
              <a:rPr lang="it-IT" sz="3600" dirty="0" smtClean="0">
                <a:solidFill>
                  <a:schemeClr val="bg2">
                    <a:lumMod val="50000"/>
                  </a:schemeClr>
                </a:solidFill>
                <a:latin typeface="Harrington" pitchFamily="82" charset="0"/>
              </a:rPr>
              <a:t> GESU’:</a:t>
            </a:r>
            <a:r>
              <a:rPr lang="it-IT" sz="3600" dirty="0" smtClean="0">
                <a:solidFill>
                  <a:srgbClr val="FF0000"/>
                </a:solidFill>
                <a:latin typeface="Harrington" pitchFamily="82" charset="0"/>
              </a:rPr>
              <a:t>LA SAMARITANA</a:t>
            </a:r>
            <a:endParaRPr lang="it-IT" sz="3600" dirty="0">
              <a:solidFill>
                <a:schemeClr val="bg2">
                  <a:lumMod val="50000"/>
                </a:schemeClr>
              </a:solidFill>
              <a:latin typeface="Harrington" pitchFamily="82" charset="0"/>
            </a:endParaRPr>
          </a:p>
        </p:txBody>
      </p:sp>
      <p:pic>
        <p:nvPicPr>
          <p:cNvPr id="17410" name="Picture 2" descr="C:\Users\Studente\Desktop\QUADRI\DISCORSI E INCONTRI\samaritana-melfi18secol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4608512" cy="3445411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076056" y="162880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24128" y="1340768"/>
            <a:ext cx="29523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  <a:latin typeface="Blackadder ITC" pitchFamily="82" charset="0"/>
              </a:rPr>
              <a:t>AUTORE:</a:t>
            </a:r>
            <a:r>
              <a:rPr lang="it-IT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lackadder ITC" pitchFamily="82" charset="0"/>
              </a:rPr>
              <a:t>Melfi</a:t>
            </a:r>
          </a:p>
          <a:p>
            <a:r>
              <a:rPr lang="it-IT" sz="2000" dirty="0" smtClean="0">
                <a:solidFill>
                  <a:srgbClr val="FF0000"/>
                </a:solidFill>
                <a:latin typeface="Blackadder ITC" pitchFamily="82" charset="0"/>
              </a:rPr>
              <a:t>SECOLO:</a:t>
            </a:r>
            <a:r>
              <a:rPr lang="it-IT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lackadder ITC" pitchFamily="82" charset="0"/>
              </a:rPr>
              <a:t>18 secolo</a:t>
            </a:r>
          </a:p>
          <a:p>
            <a:r>
              <a:rPr lang="it-IT" sz="2000" dirty="0" smtClean="0">
                <a:solidFill>
                  <a:srgbClr val="FF0000"/>
                </a:solidFill>
                <a:latin typeface="Blackadder ITC" pitchFamily="82" charset="0"/>
              </a:rPr>
              <a:t>VANGELO:</a:t>
            </a:r>
            <a:r>
              <a:rPr lang="it-IT" sz="2000" dirty="0" smtClean="0">
                <a:latin typeface="Blackadder ITC" pitchFamily="82" charset="0"/>
              </a:rPr>
              <a:t>Gesù era stanco di camminare e si fermò, seduto sul pozzo. Era circa mezzogiorno. Intanto una donna della </a:t>
            </a:r>
            <a:r>
              <a:rPr lang="it-IT" sz="2000" dirty="0" err="1" smtClean="0">
                <a:latin typeface="Blackadder ITC" pitchFamily="82" charset="0"/>
              </a:rPr>
              <a:t>Samaria</a:t>
            </a:r>
            <a:r>
              <a:rPr lang="it-IT" sz="2000" dirty="0" smtClean="0">
                <a:latin typeface="Blackadder ITC" pitchFamily="82" charset="0"/>
              </a:rPr>
              <a:t> viene al pozzo a prendere acqua.</a:t>
            </a:r>
            <a:br>
              <a:rPr lang="it-IT" sz="2000" dirty="0" smtClean="0">
                <a:latin typeface="Blackadder ITC" pitchFamily="82" charset="0"/>
              </a:rPr>
            </a:br>
            <a:r>
              <a:rPr lang="it-IT" sz="2000" dirty="0" smtClean="0">
                <a:latin typeface="Blackadder ITC" pitchFamily="82" charset="0"/>
              </a:rPr>
              <a:t>Gesù le dice:</a:t>
            </a:r>
            <a:br>
              <a:rPr lang="it-IT" sz="2000" dirty="0" smtClean="0">
                <a:latin typeface="Blackadder ITC" pitchFamily="82" charset="0"/>
              </a:rPr>
            </a:br>
            <a:r>
              <a:rPr lang="it-IT" sz="2000" dirty="0" smtClean="0">
                <a:latin typeface="Blackadder ITC" pitchFamily="82" charset="0"/>
              </a:rPr>
              <a:t>- Dammi un po' d'acqua da bere.</a:t>
            </a:r>
            <a:br>
              <a:rPr lang="it-IT" sz="2000" dirty="0" smtClean="0">
                <a:latin typeface="Blackadder ITC" pitchFamily="82" charset="0"/>
              </a:rPr>
            </a:br>
            <a:r>
              <a:rPr lang="it-IT" sz="2000" baseline="30000" dirty="0" smtClean="0">
                <a:latin typeface="Blackadder ITC" pitchFamily="82" charset="0"/>
              </a:rPr>
              <a:t>9</a:t>
            </a:r>
            <a:r>
              <a:rPr lang="it-IT" sz="2000" dirty="0" smtClean="0">
                <a:latin typeface="Blackadder ITC" pitchFamily="82" charset="0"/>
              </a:rPr>
              <a:t>Risponde la donna:</a:t>
            </a:r>
            <a:br>
              <a:rPr lang="it-IT" sz="2000" dirty="0" smtClean="0">
                <a:latin typeface="Blackadder ITC" pitchFamily="82" charset="0"/>
              </a:rPr>
            </a:br>
            <a:r>
              <a:rPr lang="it-IT" sz="2000" dirty="0" smtClean="0">
                <a:latin typeface="Blackadder ITC" pitchFamily="82" charset="0"/>
              </a:rPr>
              <a:t>- Perché tu che vieni dalla Giudea chiedi da bere a me che sono Samaritana?</a:t>
            </a:r>
          </a:p>
          <a:p>
            <a:r>
              <a:rPr lang="it-IT" sz="2000" dirty="0" smtClean="0">
                <a:solidFill>
                  <a:srgbClr val="FF0000"/>
                </a:solidFill>
                <a:latin typeface="Blackadder ITC" pitchFamily="82" charset="0"/>
              </a:rPr>
              <a:t>SIGNIFICATO</a:t>
            </a:r>
            <a:r>
              <a:rPr lang="it-IT" sz="2000" dirty="0" smtClean="0">
                <a:latin typeface="Blackadder ITC" pitchFamily="82" charset="0"/>
              </a:rPr>
              <a:t>:</a:t>
            </a:r>
            <a:r>
              <a:rPr lang="it-IT" sz="2000" dirty="0" smtClean="0">
                <a:latin typeface="Blackadder ITC" pitchFamily="82" charset="0"/>
              </a:rPr>
              <a:t>G</a:t>
            </a:r>
            <a:r>
              <a:rPr lang="it-IT" sz="2000" dirty="0" smtClean="0">
                <a:latin typeface="Blackadder ITC" pitchFamily="82" charset="0"/>
              </a:rPr>
              <a:t>esù </a:t>
            </a:r>
            <a:r>
              <a:rPr lang="it-IT" sz="2000" dirty="0" smtClean="0">
                <a:latin typeface="Blackadder ITC" pitchFamily="82" charset="0"/>
              </a:rPr>
              <a:t>da importanza alla donna</a:t>
            </a:r>
            <a:br>
              <a:rPr lang="it-IT" sz="2000" dirty="0" smtClean="0">
                <a:latin typeface="Blackadder ITC" pitchFamily="82" charset="0"/>
              </a:rPr>
            </a:br>
            <a:endParaRPr lang="it-IT" sz="2000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2674150"/>
          </a:xfrm>
        </p:spPr>
        <p:txBody>
          <a:bodyPr/>
          <a:lstStyle/>
          <a:p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6172200" cy="764704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>
                <a:latin typeface="Harrington" pitchFamily="82" charset="0"/>
              </a:rPr>
              <a:t>La morte di Gesù :</a:t>
            </a:r>
            <a:r>
              <a:rPr lang="it-IT" dirty="0" smtClean="0">
                <a:solidFill>
                  <a:srgbClr val="FF0000"/>
                </a:solidFill>
                <a:latin typeface="Harrington" pitchFamily="82" charset="0"/>
              </a:rPr>
              <a:t>la crocifissione</a:t>
            </a:r>
            <a:endParaRPr lang="it-IT" dirty="0">
              <a:latin typeface="Harrington" pitchFamily="82" charset="0"/>
            </a:endParaRPr>
          </a:p>
        </p:txBody>
      </p:sp>
      <p:pic>
        <p:nvPicPr>
          <p:cNvPr id="112642" name="Picture 2" descr="ascolta mp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-442913"/>
            <a:ext cx="476250" cy="104775"/>
          </a:xfrm>
          <a:prstGeom prst="rect">
            <a:avLst/>
          </a:prstGeom>
          <a:noFill/>
        </p:spPr>
      </p:pic>
      <p:pic>
        <p:nvPicPr>
          <p:cNvPr id="1029" name="Picture 5" descr="http://upload.wikimedia.org/wikipedia/commons/thumb/d/d7/Cristo_crucificado.jpg/250px-Cristo_crucificad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556792"/>
            <a:ext cx="2520280" cy="3816424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4932040" y="1484784"/>
            <a:ext cx="360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Autore: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Diego Velàzquez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Secolo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</a:rPr>
              <a:t>:1631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Blackadder ITC" pitchFamily="82" charset="0"/>
              </a:rPr>
              <a:t>Vangelo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ckadder ITC" pitchFamily="82" charset="0"/>
                <a:sym typeface="Wingdings" pitchFamily="2" charset="2"/>
              </a:rPr>
              <a:t>: (di Luca)</a:t>
            </a:r>
            <a:r>
              <a:rPr lang="it-IT" sz="2400" baseline="30000" dirty="0" smtClean="0">
                <a:latin typeface="Blackadder ITC" pitchFamily="82" charset="0"/>
              </a:rPr>
              <a:t> </a:t>
            </a:r>
            <a:r>
              <a:rPr lang="it-IT" sz="2400" dirty="0" smtClean="0">
                <a:latin typeface="Blackadder ITC" pitchFamily="82" charset="0"/>
              </a:rPr>
              <a:t>Quando fu mezzogiorno, si fece buio su tutta la terra fino alle tre del pomeriggio. Alle tre, Gesù gridò a gran voce: «</a:t>
            </a:r>
            <a:r>
              <a:rPr lang="it-IT" sz="2400" i="1" dirty="0" smtClean="0">
                <a:latin typeface="Blackadder ITC" pitchFamily="82" charset="0"/>
              </a:rPr>
              <a:t>Dio mio, Dio mio, perché mi hai abbandonato</a:t>
            </a:r>
            <a:r>
              <a:rPr lang="it-IT" i="1" dirty="0" smtClean="0"/>
              <a:t>?</a:t>
            </a:r>
            <a:r>
              <a:rPr lang="it-IT" dirty="0" smtClean="0"/>
              <a:t>».</a:t>
            </a:r>
            <a:r>
              <a:rPr lang="it-IT" baseline="30000" dirty="0" smtClean="0"/>
              <a:t> </a:t>
            </a:r>
          </a:p>
          <a:p>
            <a:endParaRPr lang="it-IT" sz="3600" baseline="30000" dirty="0" smtClean="0">
              <a:solidFill>
                <a:srgbClr val="FF0000"/>
              </a:solidFill>
              <a:latin typeface="Blackadder ITC" pitchFamily="82" charset="0"/>
            </a:endParaRPr>
          </a:p>
          <a:p>
            <a:r>
              <a:rPr lang="it-IT" sz="3600" baseline="30000" dirty="0" smtClean="0">
                <a:solidFill>
                  <a:srgbClr val="FF0000"/>
                </a:solidFill>
                <a:latin typeface="Blackadder ITC" pitchFamily="82" charset="0"/>
              </a:rPr>
              <a:t>Significato:</a:t>
            </a:r>
            <a:r>
              <a:rPr lang="it-IT" sz="2400" dirty="0" smtClean="0">
                <a:latin typeface="Blackadder ITC" pitchFamily="82" charset="0"/>
              </a:rPr>
              <a:t>il </a:t>
            </a:r>
            <a:r>
              <a:rPr lang="it-IT" sz="2400" dirty="0" smtClean="0">
                <a:latin typeface="Blackadder ITC" pitchFamily="82" charset="0"/>
              </a:rPr>
              <a:t>segno </a:t>
            </a:r>
            <a:r>
              <a:rPr lang="it-IT" sz="2400" dirty="0" smtClean="0">
                <a:latin typeface="Blackadder ITC" pitchFamily="82" charset="0"/>
              </a:rPr>
              <a:t>formale </a:t>
            </a:r>
            <a:r>
              <a:rPr lang="it-IT" sz="2400" dirty="0" smtClean="0">
                <a:latin typeface="Blackadder ITC" pitchFamily="82" charset="0"/>
              </a:rPr>
              <a:t>stesso della crocifissione, la croce, è diventato un simbolo di cui tuttora si fa ampio uso presso le culture di derivazione cristiana.</a:t>
            </a:r>
            <a:endParaRPr lang="it-IT" sz="2400" baseline="30000" dirty="0" smtClean="0">
              <a:solidFill>
                <a:srgbClr val="FF0000"/>
              </a:solidFill>
              <a:latin typeface="Blackadder ITC" pitchFamily="82" charset="0"/>
            </a:endParaRPr>
          </a:p>
          <a:p>
            <a:endParaRPr lang="it-IT" sz="2400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179</TotalTime>
  <Words>195</Words>
  <Application>Microsoft Office PowerPoint</Application>
  <PresentationFormat>Presentazione su schermo (4:3)</PresentationFormat>
  <Paragraphs>20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Carta</vt:lpstr>
      <vt:lpstr>         Il Concepimento di Gesù: L’Annunciazione</vt:lpstr>
      <vt:lpstr>INCONTRI DI GESU’:LA SAMARITANA</vt:lpstr>
      <vt:lpstr>La morte di Gesù :la crocifissione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Studente</dc:creator>
  <cp:lastModifiedBy>Valued Acer Customer</cp:lastModifiedBy>
  <cp:revision>20</cp:revision>
  <dcterms:created xsi:type="dcterms:W3CDTF">2012-10-04T11:19:29Z</dcterms:created>
  <dcterms:modified xsi:type="dcterms:W3CDTF">2012-11-07T10:29:09Z</dcterms:modified>
</cp:coreProperties>
</file>